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E2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eg>
</file>

<file path=ppt/media/image11.jpe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4.jp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A8ED3-D5BF-4C52-B375-693070FED7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D843E4-2C4D-46AC-98A8-A8DE3688B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94E2C2-5D04-4CD6-9E0B-F88EB4238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000757-126C-4444-85A3-C44224B1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8329F0-1769-44D7-A4FE-A9835224C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084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109E1-24F9-4C0C-A24B-CBEA4D867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E4AC97-BC0D-4A01-8C15-E9C2A85DC3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86975-6396-4863-8970-1AA2CFDBA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C9AC84-1684-4FD3-821E-A1BD25F1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12A72F-F1A2-48D5-912D-E06D60361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072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9899DD-29A9-4528-822E-2A3D297B31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CEE982-8714-4643-87CA-612D9FA244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D2A0D6-E94A-40D0-ACC0-ED3B46EE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B11B73-8E36-4D32-A177-84D5F4458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C2B56-0A75-413E-B598-176730530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039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43ACE-2555-49C5-8414-52BBDA5EBEF2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FF0000">
              <a:alpha val="50000"/>
            </a:srgbClr>
          </a:solidFill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71D37-8D0C-4867-9F3D-9296859FB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607FA8-CF4E-4D2A-A557-3B977E7E9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4856E-5D74-4B79-90B7-972880761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7C33D9-407F-47C6-9E83-F4B0587EC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3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DD49F-846D-428E-A6B6-4D9502813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06533A-7B7F-4817-AAE4-C5E084638E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2741CF-3C66-493A-ABF5-4341D6FFD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163E93-86D0-4CF9-90FD-AE7C60592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C0E200-B309-40F8-A227-7595E3E2A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688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941D4-87D2-4064-ACA6-8EDF9EC76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1B5EB-2E45-4D28-8FE8-FE2D5A41F3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333387-645A-420F-A0F7-D2CAEB1F91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2F2CFC-710C-4831-8ABD-AF8972E38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C5BCE7-9064-4E8F-839F-C9921EE06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9836AC-CBD2-4E3E-BDAA-17DAFC448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345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41E78-A1FC-4255-83BA-78CFD5CC3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8CD945-BAD7-47E3-934B-3E79BD24F6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314B-3C46-48CC-B2EE-DDF5B9CCD7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815EA-9096-4F59-B843-C1C2C79B55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C91AFC-5E7A-44C1-BAB7-32B6EE6318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B1B9EE-ABCC-4061-B638-7B69DEEB8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2E511D-00A9-4BE6-AE77-B30802CF3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3BA94B-1D61-4665-8262-C973E1DE5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550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5AACA-EC8A-4136-84C2-80007B788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33D54C-DF00-4700-A9E3-0B0FC4647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A10B1-5CA8-4F26-BF8E-7D806E673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2E0252-8E60-4DFC-AC92-37549DBF0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54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724533-01E3-4558-8D22-B81DE4436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8738C1-3CE1-496C-BC02-31138B8FE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58BF29-5704-4D53-8B83-F29ADAEAB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446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0DCB0-CDF1-4127-9561-4AC0973DB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BA071-B3B7-4745-BFB6-96B3928EC3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4F4FA5-74CF-402A-BAD0-FD20631886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9A551F-C9EC-4DCE-9883-BAA1E25DE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73B01A-AFC9-4CB5-B448-1B608F313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2031CB-4E4B-4FBF-A1C0-1A612E238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017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3B375-4F32-41D3-9A0F-FC3F2E727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3755C1-5012-4B80-99A1-421BAEFE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9B8C18-7BD2-42C1-A1BE-4C274B980B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6BB575-E1BD-4A02-A86D-57987FCA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AA2113-BC6E-4879-9F65-E3D122254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B3FE3A-F957-44E7-8B6B-03942D178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593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21F1F5-0B9D-4420-81F5-516567C27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E6CC9-95BB-4E08-8183-968F84203B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F2B2A-9AD9-44DC-A1C5-9ECB51D2CD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1D8872-562B-4109-B7AE-91E7A0C4ED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91394-F9E4-4238-906F-AA50E5ABEF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535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3A33E-FE68-4F40-9767-571A505CB6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6665"/>
            <a:ext cx="7809722" cy="846396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n>
                  <a:solidFill>
                    <a:schemeClr val="tx1">
                      <a:alpha val="62000"/>
                    </a:schemeClr>
                  </a:solidFill>
                </a:ln>
                <a:solidFill>
                  <a:srgbClr val="F9E259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DS6306 Case Study 01 EDA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A43128-FFC9-4BE3-819B-21EEA7672A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968" y="6258573"/>
            <a:ext cx="4503576" cy="512762"/>
          </a:xfrm>
        </p:spPr>
        <p:txBody>
          <a:bodyPr>
            <a:noAutofit/>
          </a:bodyPr>
          <a:lstStyle/>
          <a:p>
            <a:pPr>
              <a:spcBef>
                <a:spcPct val="0"/>
              </a:spcBef>
            </a:pPr>
            <a:r>
              <a:rPr lang="en-US" b="1" i="1" dirty="0">
                <a:ln>
                  <a:solidFill>
                    <a:schemeClr val="tx1">
                      <a:alpha val="62000"/>
                    </a:schemeClr>
                  </a:solidFill>
                </a:ln>
                <a:solidFill>
                  <a:srgbClr val="F9E259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j-lt"/>
                <a:ea typeface="+mj-ea"/>
                <a:cs typeface="+mj-cs"/>
              </a:rPr>
              <a:t>Adam Canton &amp; Carl Keusseyan</a:t>
            </a:r>
          </a:p>
        </p:txBody>
      </p:sp>
    </p:spTree>
    <p:extLst>
      <p:ext uri="{BB962C8B-B14F-4D97-AF65-F5344CB8AC3E}">
        <p14:creationId xmlns:p14="http://schemas.microsoft.com/office/powerpoint/2010/main" val="3709768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006EE-2A13-4BBB-9B12-D5BF96783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ABV and IBU for each state.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6D7793-66FF-4551-A917-DD64BC6F80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45221" y="1547397"/>
            <a:ext cx="3876510" cy="2392361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489CE7-3DFC-4D46-9266-EF24779C53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7495" y="1200897"/>
            <a:ext cx="4437969" cy="2738861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3E4254A-AA45-4886-BB56-687FAB46B8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7495" y="3939758"/>
            <a:ext cx="4437969" cy="2738861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E6F4B1D-4EF9-4F23-82B7-EC19B8FB783D}"/>
              </a:ext>
            </a:extLst>
          </p:cNvPr>
          <p:cNvSpPr txBox="1"/>
          <p:nvPr/>
        </p:nvSpPr>
        <p:spPr>
          <a:xfrm>
            <a:off x="209725" y="2261224"/>
            <a:ext cx="2315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ABV</a:t>
            </a:r>
          </a:p>
          <a:p>
            <a:r>
              <a:rPr lang="en-US" dirty="0"/>
              <a:t>MAX ABV is Colorado</a:t>
            </a:r>
          </a:p>
          <a:p>
            <a:r>
              <a:rPr lang="en-US" dirty="0"/>
              <a:t>Value: 12.8 %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D2E019-3F24-43CD-8978-999D270A976A}"/>
              </a:ext>
            </a:extLst>
          </p:cNvPr>
          <p:cNvSpPr txBox="1"/>
          <p:nvPr/>
        </p:nvSpPr>
        <p:spPr>
          <a:xfrm>
            <a:off x="209725" y="5126251"/>
            <a:ext cx="19560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IBU</a:t>
            </a:r>
          </a:p>
          <a:p>
            <a:r>
              <a:rPr lang="en-US" dirty="0"/>
              <a:t>MAX IBU is Oregon</a:t>
            </a:r>
          </a:p>
          <a:p>
            <a:r>
              <a:rPr lang="en-US" dirty="0"/>
              <a:t>Value: 138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95C4DF-467F-4FD9-9B21-A800909C59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3065" y="4106589"/>
            <a:ext cx="3866667" cy="2386286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2180832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AD9E8-2AD9-47A8-80E3-512BBC328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statistics and distribution of the ABV variable.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36A3EE7-09B3-47C3-9A11-0235B322C5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597" y="1879712"/>
            <a:ext cx="7656461" cy="4725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868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86101-5D6C-466F-8E41-57644EC2F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Relationship between the bitterness of the beer and its alcoholic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7D822-1509-417D-9543-DFA656E799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993859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There is a relationship between ABV and IBU –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 general the higher the alcohol content the more bitter the beer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CE4981-CA31-4F66-8538-B5575B5B7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2058" y="1564368"/>
            <a:ext cx="6666667" cy="4114286"/>
          </a:xfrm>
          <a:prstGeom prst="rect">
            <a:avLst/>
          </a:prstGeom>
          <a:blipFill>
            <a:blip r:embed="rId4">
              <a:alphaModFix amt="20000"/>
            </a:blip>
            <a:tile tx="0" ty="0" sx="100000" sy="100000" flip="none" algn="tl"/>
          </a:blipFill>
          <a:effectLst>
            <a:softEdge rad="635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9A864B-FC14-4469-B1F3-4FB9C91CB1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4517" y="4895211"/>
            <a:ext cx="1888919" cy="1416689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55635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30000" b="-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2FA8A-F587-41F2-911E-6609C3CDA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9038" y="484041"/>
            <a:ext cx="3593841" cy="885177"/>
          </a:xfrm>
          <a:effectLst>
            <a:softEdge rad="63500"/>
          </a:effectLst>
        </p:spPr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D655C-B0E1-4716-A309-EAE3FFD90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8159" y="1369218"/>
            <a:ext cx="10515600" cy="1325563"/>
          </a:xfrm>
          <a:effectLst>
            <a:softEdge rad="63500"/>
          </a:effectLst>
        </p:spPr>
        <p:txBody>
          <a:bodyPr/>
          <a:lstStyle/>
          <a:p>
            <a:pPr marL="0" indent="0">
              <a:buNone/>
            </a:pPr>
            <a:r>
              <a:rPr lang="en-US" dirty="0"/>
              <a:t>The C &amp; K Consultants are honored to present an insight on Beer Styles and Breweries to the CEO &amp; CFO of Budweiser, with a final recommendation of new product development and deployment.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584D75-C78F-4230-A83F-94CB07795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460" y="3522769"/>
            <a:ext cx="3482651" cy="1966013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529790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C2EC1-199E-4B09-8195-FF71B67A8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How many breweries are present in each state?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B4C56E-0556-453D-A83A-5EE19BB97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174" y="1397073"/>
            <a:ext cx="5606729" cy="3460152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FF3113D-9C77-43E7-8F97-CEDE42BF70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9910" y="1397073"/>
            <a:ext cx="5606729" cy="3460152"/>
          </a:xfrm>
          <a:prstGeom prst="rect">
            <a:avLst/>
          </a:prstGeom>
          <a:noFill/>
          <a:effectLst>
            <a:softEdge rad="5080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6D94FCC-5FBE-453E-8478-125E313FE51A}"/>
              </a:ext>
            </a:extLst>
          </p:cNvPr>
          <p:cNvSpPr txBox="1"/>
          <p:nvPr/>
        </p:nvSpPr>
        <p:spPr>
          <a:xfrm>
            <a:off x="2369661" y="4976127"/>
            <a:ext cx="8033971" cy="646331"/>
          </a:xfrm>
          <a:prstGeom prst="rect">
            <a:avLst/>
          </a:prstGeom>
          <a:noFill/>
          <a:effectLst>
            <a:softEdge rad="63500"/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We take note that Colorado, California and Michigan have the most breweries</a:t>
            </a:r>
          </a:p>
          <a:p>
            <a:r>
              <a:rPr lang="en-US" dirty="0"/>
              <a:t>While West Virginia, North and South Dakota, as well as DC have the least breweries</a:t>
            </a:r>
          </a:p>
        </p:txBody>
      </p:sp>
    </p:spTree>
    <p:extLst>
      <p:ext uri="{BB962C8B-B14F-4D97-AF65-F5344CB8AC3E}">
        <p14:creationId xmlns:p14="http://schemas.microsoft.com/office/powerpoint/2010/main" val="3225938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C8D9E-A776-4D69-9B62-E4B6C1510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Anytime you deal with a dataset you must consider missing data (no such thing as perfect data)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F8B3CE-099C-412E-B49E-C48D73831848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softEdge rad="63500"/>
          </a:effectLst>
        </p:spPr>
        <p:txBody>
          <a:bodyPr/>
          <a:lstStyle/>
          <a:p>
            <a:r>
              <a:rPr lang="en-US" dirty="0"/>
              <a:t>Noticed the following missing values on the original dataset</a:t>
            </a:r>
          </a:p>
          <a:p>
            <a:pPr lvl="1"/>
            <a:r>
              <a:rPr lang="en-US" dirty="0"/>
              <a:t>62 beers did not have ABV values</a:t>
            </a:r>
          </a:p>
          <a:p>
            <a:pPr lvl="1"/>
            <a:r>
              <a:rPr lang="en-US" dirty="0"/>
              <a:t>1005 beers did not have IBU values</a:t>
            </a:r>
          </a:p>
          <a:p>
            <a:r>
              <a:rPr lang="en-US" dirty="0"/>
              <a:t>After our research we were able to  get the missing values down to</a:t>
            </a:r>
          </a:p>
          <a:p>
            <a:pPr lvl="1"/>
            <a:r>
              <a:rPr lang="en-US" dirty="0"/>
              <a:t>17 beers did not have ABV values</a:t>
            </a:r>
          </a:p>
          <a:p>
            <a:pPr lvl="1"/>
            <a:r>
              <a:rPr lang="en-US" dirty="0"/>
              <a:t>998 beers did not have IBU values</a:t>
            </a:r>
          </a:p>
          <a:p>
            <a:r>
              <a:rPr lang="en-US" dirty="0"/>
              <a:t>Fortunately C &amp; K Consultants are never swayed by missing data – especially if they can find a relationship between variables and predict with a certain level of certainty, the missing values.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3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3F0B8-5381-4845-91BA-C80A95AE4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missing ABV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34E4A-FEFF-4742-91B1-8B29257B4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Dropped the 17 ABV beers, since </a:t>
            </a:r>
          </a:p>
          <a:p>
            <a:pPr lvl="1"/>
            <a:r>
              <a:rPr lang="en-US" dirty="0"/>
              <a:t>some of the beers no longer exist, </a:t>
            </a:r>
          </a:p>
          <a:p>
            <a:pPr lvl="1"/>
            <a:r>
              <a:rPr lang="en-US" dirty="0"/>
              <a:t>no longer produced and </a:t>
            </a:r>
          </a:p>
          <a:p>
            <a:pPr lvl="1"/>
            <a:r>
              <a:rPr lang="en-US" dirty="0"/>
              <a:t>not even beers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B1E4FC-63DF-4A72-9F5B-A8D52041F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79" y="3552241"/>
            <a:ext cx="2704705" cy="924851"/>
          </a:xfrm>
          <a:prstGeom prst="rect">
            <a:avLst/>
          </a:prstGeom>
        </p:spPr>
      </p:pic>
      <p:pic>
        <p:nvPicPr>
          <p:cNvPr id="6" name="Picture 2" descr="The Growler Exchange Has Entered the Crowler Game | Flavor">
            <a:extLst>
              <a:ext uri="{FF2B5EF4-FFF2-40B4-BE49-F238E27FC236}">
                <a16:creationId xmlns:a16="http://schemas.microsoft.com/office/drawing/2014/main" id="{623972F5-B8DC-4446-966E-8AE2F8363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79" y="4491448"/>
            <a:ext cx="2319389" cy="2321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The Southern Ute Drum | Can'd Aid and Oskar Blues Brewery team up ...">
            <a:extLst>
              <a:ext uri="{FF2B5EF4-FFF2-40B4-BE49-F238E27FC236}">
                <a16:creationId xmlns:a16="http://schemas.microsoft.com/office/drawing/2014/main" id="{BDC00DE7-31D9-4A37-8403-298EDF7EAB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7765" y="4353851"/>
            <a:ext cx="3688702" cy="2459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3F50C9-51E1-446A-A683-EB2B88FC75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09792" y="1889588"/>
            <a:ext cx="3876675" cy="8001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316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31000" b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605A1-5174-4AF4-BDEE-00C9611A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the missing IBU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D3117-2199-4C02-98AA-09E43C1C9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found linear relationship b/w IBU and ABV after running several models </a:t>
            </a:r>
          </a:p>
          <a:p>
            <a:endParaRPr lang="en-US" dirty="0"/>
          </a:p>
          <a:p>
            <a:pPr lvl="1"/>
            <a:r>
              <a:rPr lang="en-US" dirty="0"/>
              <a:t>Model 1</a:t>
            </a:r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Model 2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7C11CD-507A-4576-A1A3-F392F126DC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9502" y="2684299"/>
            <a:ext cx="2351509" cy="1451217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75DAB6-06FF-4944-80A3-C611F3F038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5255" y="2684299"/>
            <a:ext cx="2351509" cy="1451217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56A803-16AD-43DE-9B3B-BF22544D04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9101" y="2684299"/>
            <a:ext cx="2351509" cy="1451217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0877C3-5BF5-45AA-AE6B-ECBDF97F1B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9503" y="4464187"/>
            <a:ext cx="2242764" cy="1384106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4CBF99A-F47E-4C3A-BA43-50A96F3AF3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23009" y="4464187"/>
            <a:ext cx="2242764" cy="1384106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0E8D37-5B52-4BE1-9A4B-3A4CCE910CD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28020" y="4464187"/>
            <a:ext cx="2242764" cy="1384106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1953021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8A7DF-E010-4B79-AFC6-3B8C1C5FC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the missing IBU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2C306-4380-43EC-BBF8-F2297E0B1A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Benchmarked the models to find the best  </a:t>
            </a:r>
            <a:r>
              <a:rPr lang="en-US" b="1" dirty="0"/>
              <a:t>Linear</a:t>
            </a:r>
            <a:r>
              <a:rPr lang="en-US" dirty="0"/>
              <a:t> Model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RMSE (Root Mean Squared Error) is least on Model 2</a:t>
            </a:r>
          </a:p>
          <a:p>
            <a:pPr marL="0" indent="0">
              <a:buNone/>
            </a:pPr>
            <a:r>
              <a:rPr lang="en-US" dirty="0"/>
              <a:t>				</a:t>
            </a:r>
            <a:r>
              <a:rPr lang="en-US" dirty="0">
                <a:highlight>
                  <a:srgbClr val="FFFF00"/>
                </a:highlight>
              </a:rPr>
              <a:t>Model 2 WINS !!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621B13-8D6D-4064-8AE5-C4852163EC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444" y="3030013"/>
            <a:ext cx="2949984" cy="1312372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822BB8-7CA9-43E7-8545-39F2A6CC12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6139" y="2465286"/>
            <a:ext cx="3993118" cy="2464324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39F83A-3185-4464-BD01-C33B415751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3299" y="2359346"/>
            <a:ext cx="3993118" cy="2464324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3758781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E691B-76E1-44D3-805B-8078024EE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the missing IBU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24BD5-63BF-43D4-AB49-298C910689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22149"/>
          </a:xfrm>
        </p:spPr>
        <p:txBody>
          <a:bodyPr/>
          <a:lstStyle/>
          <a:p>
            <a:r>
              <a:rPr lang="en-US" dirty="0"/>
              <a:t>To ensure that we have exhausted other methodologies of prediction and derived the best prediction we also explored the KNN method</a:t>
            </a:r>
          </a:p>
          <a:p>
            <a:r>
              <a:rPr lang="en-US" dirty="0"/>
              <a:t>Imputing the values and comparing the models to the Original</a:t>
            </a:r>
            <a:br>
              <a:rPr lang="en-US" dirty="0"/>
            </a:br>
            <a:endParaRPr lang="en-US" dirty="0"/>
          </a:p>
          <a:p>
            <a:pPr marL="457200" lvl="1" indent="0">
              <a:buNone/>
            </a:pP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5B5B51-BED0-4545-A528-3926D3B53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9548" y="3128790"/>
            <a:ext cx="5712903" cy="3525678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919658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C0C84-F79B-43C5-93A4-D4E3FB291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the missing IBU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AE75A-74F6-499A-8B34-16D0FD0421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43623"/>
          </a:xfrm>
        </p:spPr>
        <p:txBody>
          <a:bodyPr>
            <a:normAutofit/>
          </a:bodyPr>
          <a:lstStyle/>
          <a:p>
            <a:r>
              <a:rPr lang="en-US" dirty="0"/>
              <a:t>Evaluating which model by comparing LM and KNN</a:t>
            </a:r>
          </a:p>
          <a:p>
            <a:pPr lvl="1"/>
            <a:r>
              <a:rPr lang="en-US" dirty="0"/>
              <a:t>Ran Welch Two Sample T-Test</a:t>
            </a:r>
            <a:br>
              <a:rPr lang="en-US" dirty="0"/>
            </a:br>
            <a:r>
              <a:rPr lang="en-US" dirty="0" err="1"/>
              <a:t>p_value</a:t>
            </a:r>
            <a:r>
              <a:rPr lang="en-US" dirty="0"/>
              <a:t> &gt; </a:t>
            </a:r>
            <a:r>
              <a:rPr lang="el-GR" dirty="0"/>
              <a:t>α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models are alike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We can see visually that </a:t>
            </a:r>
            <a:br>
              <a:rPr lang="en-US" dirty="0"/>
            </a:br>
            <a:r>
              <a:rPr lang="en-US" dirty="0"/>
              <a:t>the values track with a</a:t>
            </a:r>
            <a:br>
              <a:rPr lang="en-US" dirty="0"/>
            </a:br>
            <a:r>
              <a:rPr lang="en-US" dirty="0"/>
              <a:t>75% correlation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Being so close, we chose KNN</a:t>
            </a:r>
          </a:p>
          <a:p>
            <a:pPr marL="457200" lvl="1" indent="0">
              <a:buNone/>
            </a:pPr>
            <a:r>
              <a:rPr lang="en-US" dirty="0"/>
              <a:t>    due to the odd fit statistics of</a:t>
            </a:r>
          </a:p>
          <a:p>
            <a:pPr marL="457200" lvl="1" indent="0">
              <a:buNone/>
            </a:pPr>
            <a:r>
              <a:rPr lang="en-US" dirty="0"/>
              <a:t>    the Linear Models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EB876B-2042-42AA-A38F-5807F3E00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7762" y="2265114"/>
            <a:ext cx="3860696" cy="1163886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46B4D4-8696-4CCD-9F09-22BB04F8FB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2421" y="3429000"/>
            <a:ext cx="4451379" cy="2747137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13197118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444</Words>
  <Application>Microsoft Office PowerPoint</Application>
  <PresentationFormat>Widescreen</PresentationFormat>
  <Paragraphs>67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DS6306 Case Study 01 EDA</vt:lpstr>
      <vt:lpstr>Background</vt:lpstr>
      <vt:lpstr>How many breweries are present in each state?</vt:lpstr>
      <vt:lpstr>Anytime you deal with a dataset you must consider missing data (no such thing as perfect data)</vt:lpstr>
      <vt:lpstr>Dealing with missing ABV Values</vt:lpstr>
      <vt:lpstr>Dealing with the missing IBU values</vt:lpstr>
      <vt:lpstr>Dealing with the missing IBU values</vt:lpstr>
      <vt:lpstr>Dealing with the missing IBU values</vt:lpstr>
      <vt:lpstr>Dealing with the missing IBU values</vt:lpstr>
      <vt:lpstr>ABV and IBU for each state.</vt:lpstr>
      <vt:lpstr>Summary statistics and distribution of the ABV variable.</vt:lpstr>
      <vt:lpstr>Relationship between the bitterness of the beer and its alcoholic content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DS6306 Case Study 01</dc:title>
  <dc:creator>Keusseyan, Carl</dc:creator>
  <cp:lastModifiedBy>Keusseyan, Carl</cp:lastModifiedBy>
  <cp:revision>29</cp:revision>
  <dcterms:created xsi:type="dcterms:W3CDTF">2020-06-21T01:14:12Z</dcterms:created>
  <dcterms:modified xsi:type="dcterms:W3CDTF">2020-06-22T23:24:43Z</dcterms:modified>
</cp:coreProperties>
</file>

<file path=docProps/thumbnail.jpeg>
</file>